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8" r:id="rId10"/>
    <p:sldId id="269" r:id="rId11"/>
    <p:sldId id="273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24FDB73-52CA-41FF-8CF5-19A673F08726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4000CA-9EE2-443D-B541-D5A775EBFE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58417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See to believe it. </a:t>
            </a:r>
            <a:br>
              <a:rPr lang="en-US" sz="4000" b="1" dirty="0" smtClean="0">
                <a:solidFill>
                  <a:srgbClr val="002060"/>
                </a:solidFill>
              </a:rPr>
            </a:br>
            <a:r>
              <a:rPr lang="en-US" sz="4000" b="1" dirty="0" smtClean="0">
                <a:solidFill>
                  <a:srgbClr val="002060"/>
                </a:solidFill>
              </a:rPr>
              <a:t>In search of Nessie…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86578" y="7034028"/>
            <a:ext cx="2232248" cy="45719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en-US" sz="1800" dirty="0" smtClean="0"/>
              <a:t>Module 3 Lesson 3A</a:t>
            </a:r>
          </a:p>
          <a:p>
            <a:r>
              <a:rPr lang="en-US" sz="1800" dirty="0" smtClean="0"/>
              <a:t>By I. Kukushkina</a:t>
            </a: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75791"/>
            <a:ext cx="3669637" cy="456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0" y="2924944"/>
            <a:ext cx="2778225" cy="202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967" y="2769443"/>
            <a:ext cx="2427433" cy="217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0"/>
            <a:ext cx="3456384" cy="620688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Words to remember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8928992" cy="633670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Tentacle –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щупальце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Sharp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острый                                                  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Hook – 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крюк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Humped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горбатый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Sightings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наблюдения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Unicorn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единорог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Ancient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древний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Couple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пара (муж и жена, мужчина и женщина)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Horrifying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ужасный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blunt –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тупой (о предметах)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Violent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сильный, мощный, жестокий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Whirlpool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водоворот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Bottom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низ, дно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Squid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кальмар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Witness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свидетель, очевидец 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Ape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человекообразная обезьяна, примат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Fossil –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ископаемое, окаменелость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  </a:t>
            </a:r>
          </a:p>
          <a:p>
            <a:endParaRPr lang="ru-RU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16" b="98684" l="1316" r="983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81128"/>
            <a:ext cx="1852613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576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r>
              <a:rPr lang="en-US" sz="2400" b="1" dirty="0" smtClean="0"/>
              <a:t>Nessie / Kraken / Bigfoot</a:t>
            </a:r>
            <a:endParaRPr lang="ru-RU" sz="24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1584176" cy="233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876" y="236521"/>
            <a:ext cx="1580816" cy="2283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563" y="1186607"/>
            <a:ext cx="2355069" cy="1746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26729" y="2520487"/>
            <a:ext cx="3696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11419" y="3281366"/>
            <a:ext cx="453443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I knew…</a:t>
            </a:r>
            <a:endParaRPr lang="ru-RU" sz="3200" b="1" dirty="0" smtClean="0"/>
          </a:p>
          <a:p>
            <a:endParaRPr lang="en-US" sz="4400" b="1" dirty="0" smtClean="0"/>
          </a:p>
          <a:p>
            <a:r>
              <a:rPr lang="en-US" sz="3200" b="1" dirty="0" smtClean="0"/>
              <a:t>I didn’t know…</a:t>
            </a:r>
          </a:p>
          <a:p>
            <a:endParaRPr lang="ru-RU" sz="3200" b="1" dirty="0" smtClean="0"/>
          </a:p>
          <a:p>
            <a:r>
              <a:rPr lang="en-US" sz="3200" b="1" dirty="0" smtClean="0"/>
              <a:t>I was impressed…</a:t>
            </a:r>
            <a:endParaRPr lang="en-US" sz="3200" b="1" dirty="0"/>
          </a:p>
        </p:txBody>
      </p:sp>
      <p:pic>
        <p:nvPicPr>
          <p:cNvPr id="4" name="01 - Unit 3a. Ex. 1b, p. 4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77200" y="58640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0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29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Ex. 2 p. 42 Which creature(s) (A-C)… </a:t>
            </a:r>
            <a:endParaRPr lang="ru-RU" sz="2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90465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Live in water? 1. ________ 2. ________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Could be creatures that people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    thought had died out?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3. ________ 4. ________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3.   Have people been seeing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    for longer than you might think?  5. ________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4.   Often used to destroy something?  6. ________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5.   Have people found the bodies of? 7. ________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05" y="4090508"/>
            <a:ext cx="4504551" cy="272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836712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11634" y="836711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B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179724" y="1700808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012160" y="1700808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C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57590" y="2564904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738812" y="3026569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B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8812" y="3488234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B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87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/>
              <a:t> </a:t>
            </a:r>
            <a:r>
              <a:rPr lang="en-US" sz="2400" b="1" dirty="0">
                <a:solidFill>
                  <a:srgbClr val="002060"/>
                </a:solidFill>
              </a:rPr>
              <a:t>Read the text at pp. 42-43, SB and mark the sentences T (true), F 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dirty="0">
                <a:solidFill>
                  <a:srgbClr val="002060"/>
                </a:solidFill>
              </a:rPr>
              <a:t>(false) or NS (not stated).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68863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1. There have been more than three thousand sightings of Bigfoot in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America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___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2. Bigfoot is a kind of an ape. ___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3. It is proved that Nessie is a dinosaur. ___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4. The existence of Kraken is still a mystery. ___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5. There have been over three thousand recorded sightings of Nessie. ___ 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4897" y="1412776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992" y="1835710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NS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2249701"/>
            <a:ext cx="43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C00000"/>
                </a:solidFill>
              </a:rPr>
              <a:t>F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640858" y="2711366"/>
            <a:ext cx="41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82207" y="3531564"/>
            <a:ext cx="41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F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61898"/>
            <a:ext cx="2104683" cy="2232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20221"/>
            <a:ext cx="1804987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110" y="3787322"/>
            <a:ext cx="1923034" cy="272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33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Ex. 3 p. 42 Match the highlighted words and phrases from the text to their meanings.</a:t>
            </a:r>
            <a:endParaRPr lang="ru-RU" sz="2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464496" cy="5904656"/>
          </a:xfrm>
        </p:spPr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Stayed alive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Came closer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Tell people about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Things that have been seen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Shocking, disgusting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Wide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Until now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With great force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Close to 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07504" y="836712"/>
            <a:ext cx="4392488" cy="590465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Report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Sightings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Survived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Horrifying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Across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Approached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Violent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Off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So far – </a:t>
            </a:r>
          </a:p>
          <a:p>
            <a:endParaRPr lang="ru-RU" b="1" dirty="0">
              <a:latin typeface="Calibri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691680" y="1124744"/>
            <a:ext cx="3024336" cy="7920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907704" y="1520788"/>
            <a:ext cx="2808312" cy="828092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835696" y="1052736"/>
            <a:ext cx="2880320" cy="88209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979712" y="2348880"/>
            <a:ext cx="2736304" cy="43204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547664" y="2780928"/>
            <a:ext cx="3168352" cy="43204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267744" y="1520788"/>
            <a:ext cx="2448272" cy="16921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691680" y="3717032"/>
            <a:ext cx="3024336" cy="43204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187624" y="4149080"/>
            <a:ext cx="3528392" cy="432048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547664" y="3717032"/>
            <a:ext cx="3168352" cy="864096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06" y="5013176"/>
            <a:ext cx="260927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029840"/>
            <a:ext cx="3061083" cy="171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008582"/>
            <a:ext cx="2592288" cy="1732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87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Ex. 4 p. 42 Match the underlined words in the text to their opposites. </a:t>
            </a:r>
            <a:endParaRPr lang="ru-RU" sz="2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244280" cy="5400600"/>
          </a:xfrm>
        </p:spPr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Create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Famous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Similar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Mythical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Unfortunately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Bottom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Giant 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Sharp </a:t>
            </a:r>
          </a:p>
          <a:p>
            <a:endParaRPr lang="ru-RU" b="1" dirty="0">
              <a:latin typeface="Calibri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4227896" cy="5400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Different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Destroy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Real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Unknown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Top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Blunt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Luckily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Miniature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– </a:t>
            </a:r>
          </a:p>
          <a:p>
            <a:endParaRPr lang="ru-RU" b="1" dirty="0">
              <a:latin typeface="Calibri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051720" y="1412776"/>
            <a:ext cx="2664296" cy="792088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1907704" y="1412776"/>
            <a:ext cx="2880320" cy="396044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475656" y="2276872"/>
            <a:ext cx="3312368" cy="432048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123728" y="1844824"/>
            <a:ext cx="2664296" cy="864096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403648" y="3140968"/>
            <a:ext cx="3384376" cy="432048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619672" y="3573016"/>
            <a:ext cx="3096344" cy="792088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1763688" y="3140968"/>
            <a:ext cx="3024336" cy="828092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123728" y="4077072"/>
            <a:ext cx="2664296" cy="36004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" y="4654491"/>
            <a:ext cx="2755765" cy="2066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2" b="99598" l="402" r="991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09258"/>
            <a:ext cx="2333445" cy="233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674545"/>
            <a:ext cx="2046769" cy="20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97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3" y="0"/>
            <a:ext cx="8924127" cy="8367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Ex. 5 p. 42 - Fill in: </a:t>
            </a:r>
            <a:r>
              <a:rPr lang="en-US" sz="2400" b="1" i="1" dirty="0" smtClean="0">
                <a:solidFill>
                  <a:srgbClr val="002060"/>
                </a:solidFill>
                <a:latin typeface="Calibri" pitchFamily="34" charset="0"/>
              </a:rPr>
              <a:t>recorded / humped / horrifying / mythical / snake / human / sharp / giant / violent / extinct </a:t>
            </a:r>
            <a:endParaRPr lang="ru-RU" sz="2400" b="1" i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1166685"/>
            <a:ext cx="8928992" cy="568863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1. _____________ creatures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2. _____________ back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3. _____________ - like head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4. _____________ sightings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5. _____________ squid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6. _____________ whirlpool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7. _____________ hooks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8. _____________ prints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9. _____________ ape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10. ____________ sea monster 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9263" y="11247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mythical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5712" y="1586407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humped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8452" y="2048074"/>
            <a:ext cx="10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snake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5712" y="250973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recorded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9263" y="2870924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giant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791" y="3356992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violent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7070" y="3790749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sharp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8452" y="4199977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human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9748" y="4661641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extinct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5524" y="5123306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horrifying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864703"/>
            <a:ext cx="2520280" cy="19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914" y="2944213"/>
            <a:ext cx="2386925" cy="1790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41168"/>
            <a:ext cx="2371399" cy="177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85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/>
              <a:t> </a:t>
            </a:r>
            <a:r>
              <a:rPr lang="en-US" sz="2400" b="1" dirty="0">
                <a:solidFill>
                  <a:srgbClr val="002060"/>
                </a:solidFill>
              </a:rPr>
              <a:t>Read definitions of some words from the texts at pp.42-43, SB and </a:t>
            </a:r>
            <a:r>
              <a:rPr lang="en-US" sz="2400" b="1" dirty="0" smtClean="0">
                <a:solidFill>
                  <a:srgbClr val="002060"/>
                </a:solidFill>
              </a:rPr>
              <a:t>decide </a:t>
            </a:r>
            <a:r>
              <a:rPr lang="en-US" sz="2400" b="1" dirty="0">
                <a:solidFill>
                  <a:srgbClr val="002060"/>
                </a:solidFill>
              </a:rPr>
              <a:t>which word is defined.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411760" y="764704"/>
            <a:ext cx="6624736" cy="5976664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1. When you see something or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someone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especially that is rare or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trying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hide. 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2. A small area of the sea or other  violent water in which there is a powerful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circular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current of water which can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pull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objects down into its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centre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3. A sea animal with a long body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and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ten arms situated around the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mouth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4. Sudden and powerful. 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5. An animal like a large monkey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which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 no tail and uses its arms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swing through trees. 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07504" y="764704"/>
            <a:ext cx="2232248" cy="5976664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Whirlpool  </a:t>
            </a:r>
          </a:p>
          <a:p>
            <a:endParaRPr lang="en-US" b="1" dirty="0">
              <a:solidFill>
                <a:srgbClr val="0000CC"/>
              </a:solidFill>
            </a:endParaRPr>
          </a:p>
          <a:p>
            <a:r>
              <a:rPr lang="en-US" b="1" dirty="0" smtClean="0">
                <a:solidFill>
                  <a:srgbClr val="0000CC"/>
                </a:solidFill>
              </a:rPr>
              <a:t>Violent </a:t>
            </a:r>
          </a:p>
          <a:p>
            <a:endParaRPr lang="en-US" b="1" dirty="0">
              <a:solidFill>
                <a:srgbClr val="0000CC"/>
              </a:solidFill>
            </a:endParaRPr>
          </a:p>
          <a:p>
            <a:r>
              <a:rPr lang="en-US" b="1" dirty="0" smtClean="0">
                <a:solidFill>
                  <a:srgbClr val="0000CC"/>
                </a:solidFill>
              </a:rPr>
              <a:t>Ape </a:t>
            </a:r>
          </a:p>
          <a:p>
            <a:endParaRPr lang="en-US" b="1" dirty="0">
              <a:solidFill>
                <a:srgbClr val="0000CC"/>
              </a:solidFill>
            </a:endParaRPr>
          </a:p>
          <a:p>
            <a:r>
              <a:rPr lang="en-US" b="1" dirty="0" smtClean="0">
                <a:solidFill>
                  <a:srgbClr val="0000CC"/>
                </a:solidFill>
              </a:rPr>
              <a:t>Sighting </a:t>
            </a:r>
          </a:p>
          <a:p>
            <a:endParaRPr lang="en-US" b="1" dirty="0">
              <a:solidFill>
                <a:srgbClr val="0000CC"/>
              </a:solidFill>
            </a:endParaRPr>
          </a:p>
          <a:p>
            <a:r>
              <a:rPr lang="en-US" b="1" dirty="0" smtClean="0">
                <a:solidFill>
                  <a:srgbClr val="0000CC"/>
                </a:solidFill>
              </a:rPr>
              <a:t>Squid </a:t>
            </a: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835696" y="1052736"/>
            <a:ext cx="720080" cy="72008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547664" y="1988840"/>
            <a:ext cx="1008112" cy="216024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187624" y="2852936"/>
            <a:ext cx="1368152" cy="172819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619672" y="1052736"/>
            <a:ext cx="936104" cy="266429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331640" y="3429000"/>
            <a:ext cx="1224136" cy="108012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965" y="5157192"/>
            <a:ext cx="2946979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576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Complete the sentences using the words from the table in ex. 3</a:t>
            </a:r>
            <a:r>
              <a:rPr lang="en-US" sz="2400" b="1" dirty="0" smtClean="0">
                <a:solidFill>
                  <a:srgbClr val="002060"/>
                </a:solidFill>
              </a:rPr>
              <a:t>. (whirlpool, apes, squids, sighting, violent) 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6021288"/>
          </a:xfrm>
        </p:spPr>
        <p:txBody>
          <a:bodyPr/>
          <a:lstStyle/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1. This is the first _____________ of this particularly rare bird in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this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country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2. I’m scared of _____________ thunderstorms.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3. Chimpanzees and gorillas are both _____________.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4. ______________ are very dangerous: they make the object drown.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5. ______________ are members of the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Cephalopoda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class.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1196752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s</a:t>
            </a:r>
            <a:r>
              <a:rPr lang="en-US" sz="2400" b="1" dirty="0" smtClean="0">
                <a:solidFill>
                  <a:srgbClr val="C00000"/>
                </a:solidFill>
              </a:rPr>
              <a:t>ighting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2077683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violent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97082" y="2526839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apes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2918122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Whirlpools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3" y="3735423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Squids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59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3" y="0"/>
            <a:ext cx="5942111" cy="14127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Make the dialogue. Express your opinion about the text. Read the text and choose the facts you were impressed by.  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72817"/>
            <a:ext cx="5832648" cy="496855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CC"/>
                </a:solidFill>
                <a:latin typeface="Calibri" pitchFamily="34" charset="0"/>
              </a:rPr>
              <a:t>A: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</a:rPr>
              <a:t> What things impressed you most? </a:t>
            </a:r>
          </a:p>
          <a:p>
            <a:r>
              <a:rPr lang="en-US" sz="2800" b="1" dirty="0" smtClean="0">
                <a:solidFill>
                  <a:srgbClr val="0000CC"/>
                </a:solidFill>
                <a:latin typeface="Calibri" pitchFamily="34" charset="0"/>
              </a:rPr>
              <a:t>B: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</a:rPr>
              <a:t> I was impressed by… . I didn’t know that…. And you? </a:t>
            </a:r>
          </a:p>
          <a:p>
            <a:r>
              <a:rPr lang="en-US" sz="2800" b="1" dirty="0" smtClean="0">
                <a:solidFill>
                  <a:srgbClr val="0000CC"/>
                </a:solidFill>
                <a:latin typeface="Calibri" pitchFamily="34" charset="0"/>
              </a:rPr>
              <a:t>A: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</a:rPr>
              <a:t> As for me, I… </a:t>
            </a:r>
            <a:endParaRPr lang="ru-RU" sz="28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1"/>
            <a:ext cx="2088232" cy="1477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309302"/>
            <a:ext cx="2808313" cy="2341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77072"/>
            <a:ext cx="3243263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124075"/>
            <a:ext cx="2266754" cy="14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Reflection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692696"/>
            <a:ext cx="9073008" cy="612068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Tell which things in the text impressed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you most? Why? </a:t>
            </a: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 was impressed by…, because…</a:t>
            </a:r>
          </a:p>
          <a:p>
            <a:pPr>
              <a:buFontTx/>
              <a:buChar char="-"/>
            </a:pP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H.W.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St.B. p. 43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x.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(Letter)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Learn the words from the lesson 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0"/>
            <a:ext cx="247491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80928"/>
            <a:ext cx="2627313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49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964</TotalTime>
  <Words>767</Words>
  <Application>Microsoft Office PowerPoint</Application>
  <PresentationFormat>Экран (4:3)</PresentationFormat>
  <Paragraphs>156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Courier New</vt:lpstr>
      <vt:lpstr>Palatino Linotype</vt:lpstr>
      <vt:lpstr>Исполнительная</vt:lpstr>
      <vt:lpstr>See to believe it.  In search of Nessie…</vt:lpstr>
      <vt:lpstr>Words to remember</vt:lpstr>
      <vt:lpstr>Nessie / Kraken / Bigfoot</vt:lpstr>
      <vt:lpstr>Ex. 2 p. 42 Which creature(s) (A-C)… </vt:lpstr>
      <vt:lpstr> Read the text at pp. 42-43, SB and mark the sentences T (true), F  (false) or NS (not stated). </vt:lpstr>
      <vt:lpstr>Ex. 3 p. 42 Match the highlighted words and phrases from the text to their meanings.</vt:lpstr>
      <vt:lpstr>Ex. 4 p. 42 Match the underlined words in the text to their opposites. </vt:lpstr>
      <vt:lpstr>Ex. 5 p. 42 - Fill in: recorded / humped / horrifying / mythical / snake / human / sharp / giant / violent / extinct </vt:lpstr>
      <vt:lpstr> Read definitions of some words from the texts at pp.42-43, SB and decide which word is defined. </vt:lpstr>
      <vt:lpstr>Complete the sentences using the words from the table in ex. 3. (whirlpool, apes, squids, sighting, violent)  </vt:lpstr>
      <vt:lpstr>Make the dialogue. Express your opinion about the text. Read the text and choose the facts you were impressed by.  </vt:lpstr>
      <vt:lpstr>Reflection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 to believe it.  In search of Nessie…</dc:title>
  <dc:creator>Кукушкина Ирина Анатольевна</dc:creator>
  <cp:lastModifiedBy>User</cp:lastModifiedBy>
  <cp:revision>69</cp:revision>
  <dcterms:created xsi:type="dcterms:W3CDTF">2014-10-11T05:11:57Z</dcterms:created>
  <dcterms:modified xsi:type="dcterms:W3CDTF">2016-11-16T14:58:25Z</dcterms:modified>
</cp:coreProperties>
</file>